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66" r:id="rId2"/>
    <p:sldId id="261" r:id="rId3"/>
    <p:sldId id="265" r:id="rId4"/>
    <p:sldId id="267" r:id="rId5"/>
    <p:sldId id="271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ED7A1"/>
    <a:srgbClr val="FBB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5" d="100"/>
          <a:sy n="75" d="100"/>
        </p:scale>
        <p:origin x="744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39EA0-793B-4196-8BEE-7FA2A6EC5748}" type="datetimeFigureOut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E1DD0-A76A-4D32-AE89-9F8FA4B352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422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47706-CAE0-40F8-B7DA-97DAEB5B8D68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21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086D-73FE-4D5F-B83D-4BD8240E6654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0163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955E5-3CF7-4562-A3EE-DE458ECF8F3A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4915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411B8-C98C-4582-9320-D48930EFBB71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4212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58E29-0E89-4255-A3EF-68AFB803B9D2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44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7F6C7-414A-44EC-9D09-CE04512BE249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530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7C84-D45D-427E-B0AA-774927F533AD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137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2D2CD-94BB-4937-863D-DA1D5FCD065B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3314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6DDC9-AAB0-4EB5-9978-90E5DA6FF568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12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5CD4BF1-320A-4F92-B3F9-49AC2DDD8A9D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245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C7D8C-B591-4A8C-AACE-A39F3E8C0AF2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479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406A93-4F5A-4736-840B-31D42A7D4C36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8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00C9BBC2-4941-7CD5-8627-640271079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epa2HydChart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55D19E9F-ACAD-A187-21C5-3C71888E96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EPANET</a:t>
            </a:r>
            <a:r>
              <a:rPr lang="zh-TW" altLang="en-US" cap="none" dirty="0"/>
              <a:t>成果自動繪圖程式</a:t>
            </a:r>
            <a:endParaRPr lang="en-US" altLang="zh-TW" cap="none" dirty="0"/>
          </a:p>
          <a:p>
            <a:r>
              <a:rPr lang="en-US" altLang="zh-TW" cap="none" dirty="0"/>
              <a:t>(a2-0.1.0</a:t>
            </a:r>
            <a:r>
              <a:rPr lang="zh-TW" altLang="en-US" cap="none" dirty="0"/>
              <a:t>測試版</a:t>
            </a:r>
            <a:r>
              <a:rPr lang="en-US" altLang="zh-TW" cap="none" dirty="0"/>
              <a:t>)</a:t>
            </a:r>
            <a:endParaRPr lang="zh-TW" altLang="en-US" cap="none" dirty="0"/>
          </a:p>
          <a:p>
            <a:endParaRPr lang="zh-TW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01113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n-US" altLang="zh-TW" sz="3600">
                <a:solidFill>
                  <a:srgbClr val="FFFFFF"/>
                </a:solidFill>
              </a:rPr>
              <a:t>Changelog</a:t>
            </a:r>
            <a:endParaRPr lang="zh-TW" altLang="en-US" sz="360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382A229-0F5A-84E0-D95E-25CCA7E1C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/>
              <a:t>a2-0.1.0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Fix: </a:t>
            </a:r>
            <a:r>
              <a:rPr lang="zh-TW" altLang="en-US" dirty="0"/>
              <a:t>修正圖塊不同比例情況下，引線及文字位置錯誤問題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Fix: </a:t>
            </a:r>
            <a:r>
              <a:rPr lang="zh-TW" altLang="en-US" dirty="0"/>
              <a:t>修正</a:t>
            </a:r>
            <a:r>
              <a:rPr lang="en-US" altLang="zh-TW" dirty="0" err="1"/>
              <a:t>dataframe</a:t>
            </a:r>
            <a:r>
              <a:rPr lang="zh-TW" altLang="en-US" dirty="0"/>
              <a:t>欄位格式不同的問題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增加檢查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檔內</a:t>
            </a:r>
            <a:r>
              <a:rPr lang="en-US" altLang="zh-TW" dirty="0"/>
              <a:t>junction</a:t>
            </a:r>
            <a:r>
              <a:rPr lang="zh-TW" altLang="en-US" dirty="0"/>
              <a:t>欄位格式錯誤問題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增加讀取及繪製</a:t>
            </a:r>
            <a:r>
              <a:rPr lang="en-US" altLang="zh-TW" dirty="0"/>
              <a:t>Pump</a:t>
            </a:r>
            <a:r>
              <a:rPr lang="zh-TW" altLang="en-US" dirty="0"/>
              <a:t>內流量及揚程參數功能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增加讀取及繪製</a:t>
            </a:r>
            <a:r>
              <a:rPr lang="en-US" altLang="zh-TW" dirty="0"/>
              <a:t>Valve</a:t>
            </a:r>
            <a:r>
              <a:rPr lang="zh-TW" altLang="en-US" dirty="0"/>
              <a:t>型式及壓力參數功能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變更</a:t>
            </a:r>
            <a:r>
              <a:rPr lang="en-US" altLang="zh-TW" dirty="0"/>
              <a:t>demand</a:t>
            </a:r>
            <a:r>
              <a:rPr lang="zh-TW" altLang="en-US" dirty="0"/>
              <a:t>引線顏色，提高可讀性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log</a:t>
            </a:r>
            <a:r>
              <a:rPr lang="zh-TW" altLang="en-US" dirty="0"/>
              <a:t>文字改為中文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log</a:t>
            </a:r>
            <a:r>
              <a:rPr lang="zh-TW" altLang="en-US" dirty="0"/>
              <a:t>顯示邏輯優化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圖塊</a:t>
            </a:r>
            <a:r>
              <a:rPr lang="en-US" altLang="zh-TW" dirty="0"/>
              <a:t>Hatch</a:t>
            </a:r>
            <a:r>
              <a:rPr lang="zh-TW" altLang="en-US" dirty="0"/>
              <a:t>增加邊界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標示文字改為微軟正黑體粗體，提高可讀性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32DB1FF-FD1F-8FD0-C1C3-14BE44B2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466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3148C6-B131-70A1-E69B-C745DC804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程式介面</a:t>
            </a: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/>
        </p:blipFill>
        <p:spPr>
          <a:xfrm>
            <a:off x="161047" y="2074787"/>
            <a:ext cx="6715195" cy="3675773"/>
          </a:xfrm>
        </p:spPr>
      </p:pic>
      <p:sp>
        <p:nvSpPr>
          <p:cNvPr id="5" name="內容版面配置區 10">
            <a:extLst>
              <a:ext uri="{FF2B5EF4-FFF2-40B4-BE49-F238E27FC236}">
                <a16:creationId xmlns:a16="http://schemas.microsoft.com/office/drawing/2014/main" id="{8534F281-CC1E-45BF-963D-FEBFEB75A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69760" y="1846263"/>
            <a:ext cx="5061193" cy="4473257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主要特點：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自動讀取</a:t>
            </a:r>
            <a:r>
              <a:rPr lang="en-US" altLang="zh-TW" dirty="0"/>
              <a:t>EPANET</a:t>
            </a:r>
            <a:r>
              <a:rPr lang="zh-TW" altLang="en-US" dirty="0"/>
              <a:t>的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檔</a:t>
            </a:r>
            <a:r>
              <a:rPr lang="en-US" altLang="zh-TW" dirty="0"/>
              <a:t>(</a:t>
            </a:r>
            <a:r>
              <a:rPr lang="zh-TW" altLang="en-US" dirty="0"/>
              <a:t>輸入檔</a:t>
            </a:r>
            <a:r>
              <a:rPr lang="en-US" altLang="zh-TW" dirty="0"/>
              <a:t>)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  <a:r>
              <a:rPr lang="en-US" altLang="zh-TW" dirty="0"/>
              <a:t>(</a:t>
            </a:r>
            <a:r>
              <a:rPr lang="zh-TW" altLang="en-US" dirty="0"/>
              <a:t>輸出檔</a:t>
            </a:r>
            <a:r>
              <a:rPr lang="en-US" altLang="zh-TW" dirty="0"/>
              <a:t>)</a:t>
            </a:r>
            <a:r>
              <a:rPr lang="zh-TW" altLang="en-US" dirty="0"/>
              <a:t>成水力分析圖</a:t>
            </a:r>
            <a:r>
              <a:rPr lang="en-US" altLang="zh-TW" dirty="0"/>
              <a:t>(.</a:t>
            </a:r>
            <a:r>
              <a:rPr lang="en-US" altLang="zh-TW" dirty="0" err="1"/>
              <a:t>dxf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縮短繪圖時間及減少人為錯誤。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可調整圖塊比例及標註文字大小。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支援圖塊：</a:t>
            </a:r>
            <a:r>
              <a:rPr lang="en-US" altLang="zh-TW" dirty="0"/>
              <a:t>Tank</a:t>
            </a:r>
            <a:r>
              <a:rPr lang="zh-TW" altLang="en-US" dirty="0"/>
              <a:t>、</a:t>
            </a:r>
            <a:r>
              <a:rPr lang="en-US" altLang="zh-TW" dirty="0"/>
              <a:t>Reservoir</a:t>
            </a:r>
            <a:r>
              <a:rPr lang="zh-TW" altLang="en-US" dirty="0"/>
              <a:t>、</a:t>
            </a:r>
            <a:r>
              <a:rPr lang="en-US" altLang="zh-TW" dirty="0"/>
              <a:t>Pump</a:t>
            </a:r>
            <a:r>
              <a:rPr lang="zh-TW" altLang="en-US" dirty="0"/>
              <a:t>、</a:t>
            </a:r>
            <a:r>
              <a:rPr lang="en-US" altLang="zh-TW" dirty="0"/>
              <a:t>Valve</a:t>
            </a:r>
            <a:r>
              <a:rPr lang="zh-TW" altLang="en-US" dirty="0"/>
              <a:t>、</a:t>
            </a:r>
            <a:r>
              <a:rPr lang="en-US" altLang="zh-TW" dirty="0"/>
              <a:t>Junction</a:t>
            </a:r>
          </a:p>
          <a:p>
            <a:pPr lvl="1">
              <a:lnSpc>
                <a:spcPct val="150000"/>
              </a:lnSpc>
            </a:pPr>
            <a:r>
              <a:rPr lang="zh-TW" altLang="en-US" dirty="0"/>
              <a:t>同時匯出</a:t>
            </a:r>
            <a:r>
              <a:rPr lang="en-US" altLang="zh-TW" dirty="0"/>
              <a:t>.</a:t>
            </a:r>
            <a:r>
              <a:rPr lang="en-US" altLang="zh-TW" dirty="0" err="1"/>
              <a:t>svg</a:t>
            </a:r>
            <a:r>
              <a:rPr lang="zh-TW" altLang="en-US" dirty="0"/>
              <a:t>向量圖及</a:t>
            </a:r>
            <a:r>
              <a:rPr lang="en-US" altLang="zh-TW" dirty="0"/>
              <a:t>.</a:t>
            </a:r>
            <a:r>
              <a:rPr lang="en-US" altLang="zh-TW" dirty="0" err="1"/>
              <a:t>png</a:t>
            </a:r>
            <a:r>
              <a:rPr lang="zh-TW" altLang="en-US" dirty="0"/>
              <a:t>檔，便於即時討論。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支援多</a:t>
            </a:r>
            <a:r>
              <a:rPr lang="en-US" altLang="zh-TW" dirty="0"/>
              <a:t>pattern</a:t>
            </a:r>
            <a:r>
              <a:rPr lang="zh-TW" altLang="en-US" dirty="0"/>
              <a:t>情境</a:t>
            </a:r>
            <a:r>
              <a:rPr lang="en-US" altLang="zh-TW" dirty="0"/>
              <a:t>(</a:t>
            </a:r>
            <a:r>
              <a:rPr lang="zh-TW" altLang="en-US" dirty="0"/>
              <a:t>其他功能尚未開發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以獨立程式運作，不受</a:t>
            </a:r>
            <a:r>
              <a:rPr lang="en-US" altLang="zh-TW" dirty="0"/>
              <a:t>AutoCAD</a:t>
            </a:r>
            <a:r>
              <a:rPr lang="zh-TW" altLang="en-US" dirty="0"/>
              <a:t>改版限制。</a:t>
            </a:r>
            <a:endParaRPr lang="en-US" altLang="zh-TW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DB06BA8-ADBC-590B-BF0D-671B89853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09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4AC1E-AEE5-F790-95F0-CAC90F55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8BFA5F2-A2A9-A1CD-3A61-D063EF6E0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118" y="1901019"/>
            <a:ext cx="6901910" cy="402336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依據讀入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檔內容，自動加上引線及節點標示。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自動判斷水流方向調整標示箭頭。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以下欄位未內建於</a:t>
            </a:r>
            <a:r>
              <a:rPr lang="en-US" altLang="zh-TW" dirty="0"/>
              <a:t>EPANET</a:t>
            </a:r>
            <a:r>
              <a:rPr lang="zh-TW" altLang="en-US" dirty="0"/>
              <a:t>中，需自行手動修改：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水塔容量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接水點高程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接水點壓力</a:t>
            </a:r>
            <a:endParaRPr lang="en-US" altLang="zh-TW" dirty="0"/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27E5493-1038-46C0-47EA-1E09F9BD7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564" y="438893"/>
            <a:ext cx="3960000" cy="2596933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5CBC596-FDF7-8413-E306-FE2A61DEA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41142" y="3560732"/>
            <a:ext cx="3959405" cy="2636172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3CE9D816-3839-E3C1-4E88-4349B8A1C479}"/>
              </a:ext>
            </a:extLst>
          </p:cNvPr>
          <p:cNvSpPr/>
          <p:nvPr/>
        </p:nvSpPr>
        <p:spPr>
          <a:xfrm rot="5400000">
            <a:off x="9660677" y="3243838"/>
            <a:ext cx="465775" cy="3454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75198FF-3412-F96C-8200-2FE28B89CF81}"/>
              </a:ext>
            </a:extLst>
          </p:cNvPr>
          <p:cNvSpPr txBox="1"/>
          <p:nvPr/>
        </p:nvSpPr>
        <p:spPr>
          <a:xfrm>
            <a:off x="8086284" y="1678247"/>
            <a:ext cx="148336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EPANET</a:t>
            </a:r>
            <a:r>
              <a:rPr lang="zh-TW" altLang="en-US" dirty="0"/>
              <a:t>內容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D4C8993-6D05-0547-0F71-3CCFE9DA4593}"/>
              </a:ext>
            </a:extLst>
          </p:cNvPr>
          <p:cNvSpPr txBox="1"/>
          <p:nvPr/>
        </p:nvSpPr>
        <p:spPr>
          <a:xfrm>
            <a:off x="8086284" y="4680182"/>
            <a:ext cx="148336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本程式成果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E2E5876-525F-329C-6864-E8B5F77B6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923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E62D4D0C-072B-F134-C65B-1BDFC176588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6095" y="140800"/>
            <a:ext cx="8959811" cy="596536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7DC125-B58F-E7FB-AD55-A8EF671B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851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7C5FF0-E9A0-C3E6-CE4A-499CFE3D2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匯出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B95FB60-1687-F0FF-2617-8A2FE49C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58" y="1880183"/>
            <a:ext cx="3602738" cy="3600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1362564-1DE4-FDDE-F39A-FC67DD112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631" y="1880183"/>
            <a:ext cx="3602738" cy="360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508B7CD-5913-937C-F3A1-B2606F4AF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204" y="1880183"/>
            <a:ext cx="3602738" cy="360000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779B9444-E1DD-C7D0-3BEE-093AC44E7C82}"/>
              </a:ext>
            </a:extLst>
          </p:cNvPr>
          <p:cNvSpPr txBox="1"/>
          <p:nvPr/>
        </p:nvSpPr>
        <p:spPr>
          <a:xfrm>
            <a:off x="1059627" y="550318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File – Export –Network</a:t>
            </a:r>
          </a:p>
          <a:p>
            <a:r>
              <a:rPr lang="zh-TW" altLang="en-US" sz="1400" dirty="0"/>
              <a:t>匯出</a:t>
            </a:r>
            <a:r>
              <a:rPr lang="en-US" altLang="zh-TW" sz="1400" dirty="0" err="1"/>
              <a:t>inp</a:t>
            </a:r>
            <a:r>
              <a:rPr lang="zh-TW" altLang="en-US" sz="1400" dirty="0"/>
              <a:t>檔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06CE6CB-66D1-9F94-FBD6-91F2ED0B6868}"/>
              </a:ext>
            </a:extLst>
          </p:cNvPr>
          <p:cNvSpPr txBox="1"/>
          <p:nvPr/>
        </p:nvSpPr>
        <p:spPr>
          <a:xfrm>
            <a:off x="5029200" y="550318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執行分析功能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4225B50-9804-3E50-A150-2857BEB0BB61}"/>
              </a:ext>
            </a:extLst>
          </p:cNvPr>
          <p:cNvSpPr txBox="1"/>
          <p:nvPr/>
        </p:nvSpPr>
        <p:spPr>
          <a:xfrm>
            <a:off x="8998773" y="550318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Report – Full</a:t>
            </a:r>
          </a:p>
          <a:p>
            <a:r>
              <a:rPr lang="zh-TW" altLang="en-US" sz="1400" dirty="0"/>
              <a:t>匯出</a:t>
            </a:r>
            <a:r>
              <a:rPr lang="en-US" altLang="zh-TW" sz="1400" dirty="0" err="1"/>
              <a:t>rpt</a:t>
            </a:r>
            <a:r>
              <a:rPr lang="zh-TW" altLang="en-US" sz="1400" dirty="0"/>
              <a:t>檔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6D0D8B-5885-E6BA-4938-257F15F87C5B}"/>
              </a:ext>
            </a:extLst>
          </p:cNvPr>
          <p:cNvSpPr/>
          <p:nvPr/>
        </p:nvSpPr>
        <p:spPr>
          <a:xfrm>
            <a:off x="4701978" y="2189889"/>
            <a:ext cx="252000" cy="252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51DD68A4-0EF4-8AB8-E4F6-7B4C8FE4BC4E}"/>
              </a:ext>
            </a:extLst>
          </p:cNvPr>
          <p:cNvSpPr/>
          <p:nvPr/>
        </p:nvSpPr>
        <p:spPr>
          <a:xfrm>
            <a:off x="4974298" y="188018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F4B042C-3729-53F6-B3C5-3AFCD2F60326}"/>
              </a:ext>
            </a:extLst>
          </p:cNvPr>
          <p:cNvSpPr/>
          <p:nvPr/>
        </p:nvSpPr>
        <p:spPr>
          <a:xfrm>
            <a:off x="5729679" y="3448503"/>
            <a:ext cx="651362" cy="252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B27C4A7E-3AFC-E587-AA81-E9D6DF4970C4}"/>
              </a:ext>
            </a:extLst>
          </p:cNvPr>
          <p:cNvSpPr/>
          <p:nvPr/>
        </p:nvSpPr>
        <p:spPr>
          <a:xfrm>
            <a:off x="6360721" y="3672286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B91772A-7CB7-1DDA-7DF4-F52C0488C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243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251DF1-C6E3-DF22-1D69-68FAA6E8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程式操作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3AB6118-15C0-CED0-F958-B94FF327C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55" y="1937702"/>
            <a:ext cx="7639050" cy="4181475"/>
          </a:xfrm>
          <a:prstGeom prst="rect">
            <a:avLst/>
          </a:prstGeo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924246C4-8B38-0E2E-5345-10F8293B2B5D}"/>
              </a:ext>
            </a:extLst>
          </p:cNvPr>
          <p:cNvSpPr/>
          <p:nvPr/>
        </p:nvSpPr>
        <p:spPr>
          <a:xfrm>
            <a:off x="7812405" y="229674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2D1A3CE7-58B9-339B-B49F-E11569E1420E}"/>
              </a:ext>
            </a:extLst>
          </p:cNvPr>
          <p:cNvSpPr/>
          <p:nvPr/>
        </p:nvSpPr>
        <p:spPr>
          <a:xfrm>
            <a:off x="7812405" y="260154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D9C1EA02-CB80-743C-8C96-AABD95E6274C}"/>
              </a:ext>
            </a:extLst>
          </p:cNvPr>
          <p:cNvSpPr/>
          <p:nvPr/>
        </p:nvSpPr>
        <p:spPr>
          <a:xfrm>
            <a:off x="2407285" y="3289565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3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544120BF-6AAD-EFB2-2463-483F91877D86}"/>
              </a:ext>
            </a:extLst>
          </p:cNvPr>
          <p:cNvSpPr/>
          <p:nvPr/>
        </p:nvSpPr>
        <p:spPr>
          <a:xfrm>
            <a:off x="7812405" y="3137165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4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內容版面配置區 5">
            <a:extLst>
              <a:ext uri="{FF2B5EF4-FFF2-40B4-BE49-F238E27FC236}">
                <a16:creationId xmlns:a16="http://schemas.microsoft.com/office/drawing/2014/main" id="{77D613CF-CE9C-3185-2107-3118A72ABA5F}"/>
              </a:ext>
            </a:extLst>
          </p:cNvPr>
          <p:cNvSpPr txBox="1">
            <a:spLocks/>
          </p:cNvSpPr>
          <p:nvPr/>
        </p:nvSpPr>
        <p:spPr>
          <a:xfrm>
            <a:off x="8191526" y="1845734"/>
            <a:ext cx="3653444" cy="402336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讀取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檔</a:t>
            </a:r>
            <a:endParaRPr lang="en-US" altLang="zh-TW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讀取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  <a:endParaRPr lang="en-US" altLang="zh-TW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/>
              <a:t>調整標示參數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節點圖塊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其他圖塊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引線偏移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開始處理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36AA723-8BBB-DE3C-563D-E55E725F3E2B}"/>
              </a:ext>
            </a:extLst>
          </p:cNvPr>
          <p:cNvSpPr/>
          <p:nvPr/>
        </p:nvSpPr>
        <p:spPr>
          <a:xfrm>
            <a:off x="447040" y="2906343"/>
            <a:ext cx="1899920" cy="11678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7F0E330C-A39D-C1DE-6436-1113B3B5F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8248" y="4865624"/>
            <a:ext cx="1085607" cy="72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30158098-34A3-1F67-A923-8DDE45DE48B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5541"/>
          <a:stretch/>
        </p:blipFill>
        <p:spPr>
          <a:xfrm>
            <a:off x="10018248" y="3715039"/>
            <a:ext cx="149098" cy="576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87EC52E1-17D2-F26B-33E9-B2CB02FFAE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6193"/>
          <a:stretch/>
        </p:blipFill>
        <p:spPr>
          <a:xfrm>
            <a:off x="10018248" y="4402214"/>
            <a:ext cx="2101645" cy="4320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E9AB086-D83F-096E-CD4D-2A4F802BC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241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CE99F6-0A44-6D21-4DDE-0155BB17A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測試環境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48AE4B-C199-30FE-1FEB-A4AF62B5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EPANET 2.2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EC2F75-3413-4C40-EA1A-E0C5741B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0629601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自訂 1">
      <a:majorFont>
        <a:latin typeface="微軟正黑體"/>
        <a:ea typeface="微軟正黑體"/>
        <a:cs typeface=""/>
      </a:majorFont>
      <a:minorFont>
        <a:latin typeface="微軟正黑體"/>
        <a:ea typeface="微軟正黑體"/>
        <a:cs typeface="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364</TotalTime>
  <Words>342</Words>
  <Application>Microsoft Office PowerPoint</Application>
  <PresentationFormat>寬螢幕</PresentationFormat>
  <Paragraphs>62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Aptos</vt:lpstr>
      <vt:lpstr>Calibri</vt:lpstr>
      <vt:lpstr>Wingdings</vt:lpstr>
      <vt:lpstr>回顧</vt:lpstr>
      <vt:lpstr>epa2HydChart</vt:lpstr>
      <vt:lpstr>Changelog</vt:lpstr>
      <vt:lpstr>程式介面</vt:lpstr>
      <vt:lpstr>成果展示</vt:lpstr>
      <vt:lpstr>PowerPoint 簡報</vt:lpstr>
      <vt:lpstr>匯出.inp及.rpt檔</vt:lpstr>
      <vt:lpstr>程式操作</vt:lpstr>
      <vt:lpstr>測試環境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程式介面</dc:title>
  <dc:creator>利昕 陳</dc:creator>
  <cp:lastModifiedBy>利昕 陳</cp:lastModifiedBy>
  <cp:revision>90</cp:revision>
  <dcterms:created xsi:type="dcterms:W3CDTF">2023-09-22T02:06:44Z</dcterms:created>
  <dcterms:modified xsi:type="dcterms:W3CDTF">2024-11-29T23:34:26Z</dcterms:modified>
</cp:coreProperties>
</file>

<file path=docProps/thumbnail.jpeg>
</file>